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7" r:id="rId3"/>
    <p:sldId id="300" r:id="rId4"/>
    <p:sldId id="301" r:id="rId5"/>
    <p:sldId id="303" r:id="rId6"/>
    <p:sldId id="302" r:id="rId7"/>
    <p:sldId id="269" r:id="rId8"/>
    <p:sldId id="263" r:id="rId9"/>
    <p:sldId id="282" r:id="rId10"/>
    <p:sldId id="260" r:id="rId11"/>
    <p:sldId id="294" r:id="rId12"/>
    <p:sldId id="296" r:id="rId13"/>
    <p:sldId id="285" r:id="rId14"/>
    <p:sldId id="291" r:id="rId15"/>
    <p:sldId id="292" r:id="rId16"/>
    <p:sldId id="293" r:id="rId17"/>
    <p:sldId id="299" r:id="rId18"/>
    <p:sldId id="298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97"/>
            <p14:sldId id="300"/>
            <p14:sldId id="301"/>
            <p14:sldId id="303"/>
            <p14:sldId id="302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63"/>
            <p14:sldId id="282"/>
            <p14:sldId id="260"/>
            <p14:sldId id="294"/>
            <p14:sldId id="296"/>
            <p14:sldId id="285"/>
            <p14:sldId id="291"/>
            <p14:sldId id="292"/>
            <p14:sldId id="293"/>
            <p14:sldId id="299"/>
            <p14:sldId id="298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66260-3096-4054-A5E0-0A91A10A6CF4}" v="12" dt="2019-05-05T18:21:4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2244" autoAdjust="0"/>
  </p:normalViewPr>
  <p:slideViewPr>
    <p:cSldViewPr snapToGrid="0" showGuides="1">
      <p:cViewPr varScale="1">
        <p:scale>
          <a:sx n="101" d="100"/>
          <a:sy n="101" d="100"/>
        </p:scale>
        <p:origin x="852" y="114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262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22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515/epoly.2009.9.1.1350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9817"/>
            <a:ext cx="9931400" cy="163267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Paper Review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84564"/>
            <a:ext cx="9931400" cy="165576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09 Dec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 far by Braulio &amp; Ricardo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60.5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± 4.3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resistance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004247" y="1690688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F8D94-2DE7-4EE6-8CE2-D6C5D2DB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01"/>
          <a:stretch/>
        </p:blipFill>
        <p:spPr>
          <a:xfrm>
            <a:off x="1979045" y="3932643"/>
            <a:ext cx="5215456" cy="29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B1C6BF-F3C1-4EDA-B769-CE1135C51664}"/>
              </a:ext>
            </a:extLst>
          </p:cNvPr>
          <p:cNvGraphicFramePr>
            <a:graphicFrameLocks noGrp="1"/>
          </p:cNvGraphicFramePr>
          <p:nvPr/>
        </p:nvGraphicFramePr>
        <p:xfrm>
          <a:off x="949040" y="169068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3431960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 zero shear viscosity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0.88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electrospun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(solution used to get the results of the previous slide)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8D497D-A85F-4685-AE18-D92B716A2D33}"/>
              </a:ext>
            </a:extLst>
          </p:cNvPr>
          <p:cNvSpPr/>
          <p:nvPr/>
        </p:nvSpPr>
        <p:spPr>
          <a:xfrm>
            <a:off x="942833" y="633478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Next step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-&gt; Discover a new polymer solution to beat Braulio’s record …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792" y="2735171"/>
            <a:ext cx="1724266" cy="657317"/>
          </a:xfrm>
          <a:prstGeom prst="rect">
            <a:avLst/>
          </a:prstGeom>
        </p:spPr>
      </p:pic>
      <p:pic>
        <p:nvPicPr>
          <p:cNvPr id="4" name="Picture 3" descr="A close up of a bottle&#10;&#10;Description automatically generated">
            <a:extLst>
              <a:ext uri="{FF2B5EF4-FFF2-40B4-BE49-F238E27FC236}">
                <a16:creationId xmlns:a16="http://schemas.microsoft.com/office/drawing/2014/main" id="{D898B657-082A-4829-8538-A773704AC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36" y="3994652"/>
            <a:ext cx="3111354" cy="23335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2DE3BA-A225-457D-9DE7-9A9C6E66964F}"/>
              </a:ext>
            </a:extLst>
          </p:cNvPr>
          <p:cNvSpPr/>
          <p:nvPr/>
        </p:nvSpPr>
        <p:spPr>
          <a:xfrm>
            <a:off x="9010629" y="1946260"/>
            <a:ext cx="2813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607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1026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705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D56E6B-B9FF-4F52-A6EF-1067AF46B148}"/>
              </a:ext>
            </a:extLst>
          </p:cNvPr>
          <p:cNvGrpSpPr/>
          <p:nvPr/>
        </p:nvGrpSpPr>
        <p:grpSpPr>
          <a:xfrm>
            <a:off x="1272367" y="581281"/>
            <a:ext cx="10583892" cy="5695438"/>
            <a:chOff x="321731" y="321731"/>
            <a:chExt cx="11548535" cy="6214535"/>
          </a:xfrm>
        </p:grpSpPr>
        <p:pic>
          <p:nvPicPr>
            <p:cNvPr id="4" name="Picture 3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54783CD6-AA8E-44C4-A751-3F414AF84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05" r="-3" b="10298"/>
            <a:stretch/>
          </p:blipFill>
          <p:spPr>
            <a:xfrm>
              <a:off x="321731" y="321731"/>
              <a:ext cx="5728548" cy="3079194"/>
            </a:xfrm>
            <a:prstGeom prst="rect">
              <a:avLst/>
            </a:prstGeom>
          </p:spPr>
        </p:pic>
        <p:pic>
          <p:nvPicPr>
            <p:cNvPr id="5" name="Picture 4" descr="A close up of a glass&#10;&#10;Description automatically generated">
              <a:extLst>
                <a:ext uri="{FF2B5EF4-FFF2-40B4-BE49-F238E27FC236}">
                  <a16:creationId xmlns:a16="http://schemas.microsoft.com/office/drawing/2014/main" id="{B3950C39-57EE-4AC8-85D3-8EE6E3F02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35" r="1" b="29583"/>
            <a:stretch/>
          </p:blipFill>
          <p:spPr>
            <a:xfrm>
              <a:off x="6141719" y="321731"/>
              <a:ext cx="5728547" cy="3079194"/>
            </a:xfrm>
            <a:prstGeom prst="rect">
              <a:avLst/>
            </a:prstGeom>
          </p:spPr>
        </p:pic>
        <p:pic>
          <p:nvPicPr>
            <p:cNvPr id="6" name="Picture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9D0ED46-102A-4CE6-B2E0-000B5ADD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22" r="-3" b="15054"/>
            <a:stretch/>
          </p:blipFill>
          <p:spPr>
            <a:xfrm>
              <a:off x="6141718" y="3489159"/>
              <a:ext cx="5728548" cy="3047107"/>
            </a:xfrm>
            <a:prstGeom prst="rect">
              <a:avLst/>
            </a:prstGeom>
          </p:spPr>
        </p:pic>
        <p:pic>
          <p:nvPicPr>
            <p:cNvPr id="7" name="Picture 6" descr="A picture containing laser&#10;&#10;Description automatically generated">
              <a:extLst>
                <a:ext uri="{FF2B5EF4-FFF2-40B4-BE49-F238E27FC236}">
                  <a16:creationId xmlns:a16="http://schemas.microsoft.com/office/drawing/2014/main" id="{CD14139C-A739-4DBE-9C1D-71290D142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4" r="-3" b="24206"/>
            <a:stretch/>
          </p:blipFill>
          <p:spPr>
            <a:xfrm>
              <a:off x="321731" y="3489159"/>
              <a:ext cx="5728547" cy="304710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A144D9F-E5E0-43D8-BFE3-1183C3D50883}"/>
              </a:ext>
            </a:extLst>
          </p:cNvPr>
          <p:cNvSpPr/>
          <p:nvPr/>
        </p:nvSpPr>
        <p:spPr>
          <a:xfrm>
            <a:off x="1272367" y="2869268"/>
            <a:ext cx="1093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600 V</a:t>
            </a:r>
            <a:endParaRPr lang="en-GB" sz="28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8577DB-6955-4CB5-B43D-DA14A3CCC041}"/>
              </a:ext>
            </a:extLst>
          </p:cNvPr>
          <p:cNvSpPr/>
          <p:nvPr/>
        </p:nvSpPr>
        <p:spPr>
          <a:xfrm>
            <a:off x="6606214" y="2880051"/>
            <a:ext cx="1093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700 V</a:t>
            </a:r>
            <a:endParaRPr lang="en-GB" sz="28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382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9350883-41E3-4118-8D18-C7149714A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70" y="547569"/>
            <a:ext cx="9937086" cy="56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7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8" y="625475"/>
            <a:ext cx="96583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2241430" y="929205"/>
            <a:ext cx="1280339" cy="1669013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3723561" y="551962"/>
            <a:ext cx="3692405" cy="2046256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617758" y="3245"/>
            <a:ext cx="2503519" cy="2594973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60937" y="3428748"/>
            <a:ext cx="2903626" cy="1314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8866355" y="2800010"/>
            <a:ext cx="2286319" cy="1943371"/>
          </a:xfrm>
          <a:prstGeom prst="rect">
            <a:avLst/>
          </a:prstGeom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4D1BCF-6E3A-484C-BB10-D3782CA125F1}"/>
              </a:ext>
            </a:extLst>
          </p:cNvPr>
          <p:cNvSpPr/>
          <p:nvPr/>
        </p:nvSpPr>
        <p:spPr>
          <a:xfrm>
            <a:off x="10814897" y="-6001"/>
            <a:ext cx="13771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FFES</a:t>
            </a:r>
          </a:p>
          <a:p>
            <a:r>
              <a:rPr lang="en-GB" sz="2800" dirty="0">
                <a:solidFill>
                  <a:schemeClr val="accent6"/>
                </a:solidFill>
                <a:latin typeface="Arial Nova Light" panose="020B0304020202020204" pitchFamily="34" charset="0"/>
              </a:rPr>
              <a:t>●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NFES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F20970-7954-4BE4-AF7B-2A7F3A9C2D2A}"/>
              </a:ext>
            </a:extLst>
          </p:cNvPr>
          <p:cNvSpPr/>
          <p:nvPr/>
        </p:nvSpPr>
        <p:spPr>
          <a:xfrm>
            <a:off x="952502" y="3065531"/>
            <a:ext cx="48084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Good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electrical conductivity</a:t>
            </a:r>
          </a:p>
          <a:p>
            <a:pPr algn="ct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environmental stability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for biomedical and technological applications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F4EC83-A151-4AC3-9669-58B773BEF45A}"/>
              </a:ext>
            </a:extLst>
          </p:cNvPr>
          <p:cNvSpPr/>
          <p:nvPr/>
        </p:nvSpPr>
        <p:spPr>
          <a:xfrm>
            <a:off x="4324350" y="4881413"/>
            <a:ext cx="78676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the poor solubility of PANI in common solvents  and low molecular weight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interferes with electrospinning into uniform fibers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162E83-9217-4808-B0CE-6C9A47E0B45E}"/>
              </a:ext>
            </a:extLst>
          </p:cNvPr>
          <p:cNvSpPr/>
          <p:nvPr/>
        </p:nvSpPr>
        <p:spPr>
          <a:xfrm>
            <a:off x="944564" y="6315563"/>
            <a:ext cx="112394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Sironi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Marinotto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Riccardi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C.,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Zanini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S., Guerrini, E., Della Pina, C., &amp;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Falletta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(2015). Effect of salicylic acid and 5-sulfosalicylic acid on UV-Vis spectroscopic characteristics, morphology, and contact angles of spin coated polyaniline and</a:t>
            </a:r>
          </a:p>
          <a:p>
            <a:pPr marL="304800" indent="-304800"/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poly(4-aminodiphenylaniline) thin films. Journal of Spectroscopy, 2015. https://doi.org/10.1155/2015/609175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745AFD-C8B5-46DA-93CE-FC9A4B67BA3A}"/>
              </a:ext>
            </a:extLst>
          </p:cNvPr>
          <p:cNvSpPr/>
          <p:nvPr/>
        </p:nvSpPr>
        <p:spPr>
          <a:xfrm>
            <a:off x="5760937" y="2722970"/>
            <a:ext cx="290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olyaniline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(PANI)</a:t>
            </a:r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23593F-992A-4D69-AFDC-22EDDDF7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05" y="1343025"/>
            <a:ext cx="4912281" cy="19946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BEBF903-46D1-4DB6-B541-BDA19735E783}"/>
              </a:ext>
            </a:extLst>
          </p:cNvPr>
          <p:cNvGrpSpPr/>
          <p:nvPr/>
        </p:nvGrpSpPr>
        <p:grpSpPr>
          <a:xfrm>
            <a:off x="948461" y="4176039"/>
            <a:ext cx="11237912" cy="1338777"/>
            <a:chOff x="954088" y="3751205"/>
            <a:chExt cx="10953750" cy="13049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6F4F11-5B31-4BE4-A282-30D11363F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020"/>
            <a:stretch/>
          </p:blipFill>
          <p:spPr>
            <a:xfrm>
              <a:off x="954088" y="3752904"/>
              <a:ext cx="2190750" cy="127635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C988F4-EF58-4018-A287-3688DA2C5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1710" b="3597"/>
            <a:stretch/>
          </p:blipFill>
          <p:spPr>
            <a:xfrm>
              <a:off x="3144838" y="3752904"/>
              <a:ext cx="2190750" cy="127635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879DC7-9553-4BF3-87EF-A7FAC6DED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5588" y="3751205"/>
              <a:ext cx="2190750" cy="12971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730C0F-3F84-4E66-B085-2BED24C23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26338" y="3751205"/>
              <a:ext cx="2190750" cy="13049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19B068-DF4A-472B-879F-B19B616CC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7088" y="3751205"/>
              <a:ext cx="2190750" cy="127635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6B71DAA-ED1C-456C-BE85-DB081E3DBF4F}"/>
              </a:ext>
            </a:extLst>
          </p:cNvPr>
          <p:cNvSpPr/>
          <p:nvPr/>
        </p:nvSpPr>
        <p:spPr>
          <a:xfrm>
            <a:off x="937205" y="5485500"/>
            <a:ext cx="225883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100% PAN</a:t>
            </a:r>
          </a:p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diam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652nm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BC299-CD26-4358-ABB7-159B2E594431}"/>
              </a:ext>
            </a:extLst>
          </p:cNvPr>
          <p:cNvSpPr/>
          <p:nvPr/>
        </p:nvSpPr>
        <p:spPr>
          <a:xfrm>
            <a:off x="3184787" y="5485500"/>
            <a:ext cx="225883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10% PANI w/PAN</a:t>
            </a:r>
          </a:p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diam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602nm</a:t>
            </a:r>
            <a:endParaRPr lang="en-GB" sz="2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98D135-6DCD-4917-8B0E-49F481332B7E}"/>
              </a:ext>
            </a:extLst>
          </p:cNvPr>
          <p:cNvSpPr/>
          <p:nvPr/>
        </p:nvSpPr>
        <p:spPr>
          <a:xfrm>
            <a:off x="5454880" y="5485500"/>
            <a:ext cx="225883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20% PANI w/PAN</a:t>
            </a:r>
          </a:p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diam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425nm</a:t>
            </a:r>
            <a:endParaRPr lang="en-GB" sz="2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A2D318-A93E-414C-B184-5A81BE7287E2}"/>
              </a:ext>
            </a:extLst>
          </p:cNvPr>
          <p:cNvSpPr/>
          <p:nvPr/>
        </p:nvSpPr>
        <p:spPr>
          <a:xfrm>
            <a:off x="7713717" y="5485500"/>
            <a:ext cx="225883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30% PANI w/PAN</a:t>
            </a:r>
          </a:p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diam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164nm</a:t>
            </a:r>
            <a:endParaRPr lang="en-GB" sz="2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7A68CC-4E5E-421E-A3F4-9273F8439161}"/>
              </a:ext>
            </a:extLst>
          </p:cNvPr>
          <p:cNvSpPr/>
          <p:nvPr/>
        </p:nvSpPr>
        <p:spPr>
          <a:xfrm>
            <a:off x="9933163" y="5485500"/>
            <a:ext cx="2258837" cy="72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100% PANI</a:t>
            </a:r>
          </a:p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diam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&lt;NA&gt;</a:t>
            </a:r>
            <a:endParaRPr lang="en-GB" sz="2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DA93BD-BD7A-408E-8A99-FB5C6C2E7B71}"/>
              </a:ext>
            </a:extLst>
          </p:cNvPr>
          <p:cNvSpPr/>
          <p:nvPr/>
        </p:nvSpPr>
        <p:spPr>
          <a:xfrm>
            <a:off x="948461" y="6310610"/>
            <a:ext cx="11237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Raeesi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F., Nouri, M., &amp;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Haghi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K. (2009). Electrospinning of polyaniline-polyacrylonitrile blend nanofibers. E-Polymers, (October). 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8"/>
              </a:rPr>
              <a:t>https://doi.org/10.1515/epoly.2009.9.1.1350</a:t>
            </a:r>
            <a:endParaRPr lang="en-GB" sz="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Sironi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Marinotto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Riccardi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C.,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Zanini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S., Guerrini, E., Della Pina, C., &amp;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Falletta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(2015). Effect of salicylic acid and 5-sulfosalicylic acid on UV-Vis spectroscopic characteristics, morphology, and contact angles of spin coated polyaniline and poly(4-aminodiphenylaniline) thin films. Journal of Spectroscopy, 2015. https://doi.org/10.1155/2015/609175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8E44C5-11BD-4DE7-86C1-D894ECD1A8A1}"/>
              </a:ext>
            </a:extLst>
          </p:cNvPr>
          <p:cNvSpPr/>
          <p:nvPr/>
        </p:nvSpPr>
        <p:spPr>
          <a:xfrm>
            <a:off x="948460" y="3222955"/>
            <a:ext cx="11243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the presence of a nonconducting polymer modifies the properties of PANI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34E104-DA3E-413A-AB9D-910EB767155C}"/>
              </a:ext>
            </a:extLst>
          </p:cNvPr>
          <p:cNvSpPr/>
          <p:nvPr/>
        </p:nvSpPr>
        <p:spPr>
          <a:xfrm>
            <a:off x="5849486" y="1860815"/>
            <a:ext cx="63368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Typically, the use of an insulating copolymer with high molecular weight is expected to act as a remedy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68AB026-3C4B-4A02-9949-13D6D25C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 (2009) …</a:t>
            </a:r>
          </a:p>
        </p:txBody>
      </p:sp>
    </p:spTree>
    <p:extLst>
      <p:ext uri="{BB962C8B-B14F-4D97-AF65-F5344CB8AC3E}">
        <p14:creationId xmlns:p14="http://schemas.microsoft.com/office/powerpoint/2010/main" val="242657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F1F20-FA4C-4AA2-869E-273660622A77}"/>
              </a:ext>
            </a:extLst>
          </p:cNvPr>
          <p:cNvSpPr/>
          <p:nvPr/>
        </p:nvSpPr>
        <p:spPr>
          <a:xfrm>
            <a:off x="952500" y="2916238"/>
            <a:ext cx="11239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“In this work we report the preparation of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highly pure polyaniline fibers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by electrospinning process.”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6D214-95C2-4706-9DD2-EEDF4A02281E}"/>
              </a:ext>
            </a:extLst>
          </p:cNvPr>
          <p:cNvSpPr/>
          <p:nvPr/>
        </p:nvSpPr>
        <p:spPr>
          <a:xfrm>
            <a:off x="952500" y="6319361"/>
            <a:ext cx="112395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04800"/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Frontera, P.,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Busacca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C., Antonucci, P., Faro, M. Lo,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Falletta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E., Pina, C. Della, &amp; Rossi, M. (2012). Polyaniline nanofibers: Towards pure electrospun PANI. AIP Conference Proceedings, 1459(1), 253–255. https://doi.org/10.1063/1.4738460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8B4A8-3D08-4543-91C1-27248128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887" y="3686770"/>
            <a:ext cx="2695575" cy="24479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36A1E9-176D-45C7-AAE2-0B4F992269C3}"/>
              </a:ext>
            </a:extLst>
          </p:cNvPr>
          <p:cNvSpPr/>
          <p:nvPr/>
        </p:nvSpPr>
        <p:spPr>
          <a:xfrm>
            <a:off x="952500" y="4565035"/>
            <a:ext cx="80533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“Here we report a route to prepare PANI fibres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reducing the PEO amount from 1 to 0% w/w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respect to the amount of PANI.” 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3C447C-07AC-437D-87E6-FBF44D00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Paper (2012)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1650D1-F490-4571-BD50-747361A96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33" y="1412123"/>
            <a:ext cx="6789186" cy="15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1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82711D-1FC3-4A90-A801-C7951267C0F8}"/>
              </a:ext>
            </a:extLst>
          </p:cNvPr>
          <p:cNvSpPr/>
          <p:nvPr/>
        </p:nvSpPr>
        <p:spPr>
          <a:xfrm>
            <a:off x="944562" y="1690688"/>
            <a:ext cx="1123950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Polymer precursor: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PANI doped with Dodecyl Benzene Sulfonic Acid to produce PANI-DBSA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Solvent: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Chloroform with different PEO to PANI-DBSA concentrations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Deposition temperature: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21 °C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Deposition rate: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707 </a:t>
            </a:r>
            <a:r>
              <a:rPr lang="el-GR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l/h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Needle-to-collector distance: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12 cm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Electrospinning variation: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rotating drum as collector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8B98AA-0818-4605-AF11-8B092920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FFES - Process Parameters</a:t>
            </a:r>
          </a:p>
        </p:txBody>
      </p:sp>
    </p:spTree>
    <p:extLst>
      <p:ext uri="{BB962C8B-B14F-4D97-AF65-F5344CB8AC3E}">
        <p14:creationId xmlns:p14="http://schemas.microsoft.com/office/powerpoint/2010/main" val="25441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926D4F-99C5-43B5-BBBC-041AF233116A}"/>
              </a:ext>
            </a:extLst>
          </p:cNvPr>
          <p:cNvSpPr/>
          <p:nvPr/>
        </p:nvSpPr>
        <p:spPr>
          <a:xfrm>
            <a:off x="951080" y="4837241"/>
            <a:ext cx="564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low magnification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7FD5AF-EDEB-4863-AB8C-785C582A6E2E}"/>
              </a:ext>
            </a:extLst>
          </p:cNvPr>
          <p:cNvSpPr/>
          <p:nvPr/>
        </p:nvSpPr>
        <p:spPr>
          <a:xfrm>
            <a:off x="952500" y="6319361"/>
            <a:ext cx="112395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04800"/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Frontera, P.,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Busacca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C., Antonucci, P., Faro, M. Lo,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Falletta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E., Pina, C. Della, &amp; Rossi, M. (2012). Polyaniline nanofibers: Towards pure electrospun PANI. AIP Conference Proceedings, 1459(1), 253–255. https://doi.org/10.1063/1.4738460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2B0C73-1CB3-4CD7-8401-EE99644CCEA2}"/>
              </a:ext>
            </a:extLst>
          </p:cNvPr>
          <p:cNvSpPr/>
          <p:nvPr/>
        </p:nvSpPr>
        <p:spPr>
          <a:xfrm>
            <a:off x="951080" y="972204"/>
            <a:ext cx="5645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magnification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F082BA-83BE-43AD-9926-B855EEE61D1F}"/>
              </a:ext>
            </a:extLst>
          </p:cNvPr>
          <p:cNvSpPr/>
          <p:nvPr/>
        </p:nvSpPr>
        <p:spPr>
          <a:xfrm>
            <a:off x="2118305" y="5361675"/>
            <a:ext cx="2258837" cy="68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PANI:PEO 1:1 w/w</a:t>
            </a:r>
          </a:p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diam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597nm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767666-C520-403B-8399-E050DEEAC8A6}"/>
              </a:ext>
            </a:extLst>
          </p:cNvPr>
          <p:cNvSpPr/>
          <p:nvPr/>
        </p:nvSpPr>
        <p:spPr>
          <a:xfrm>
            <a:off x="4365887" y="5361675"/>
            <a:ext cx="2258837" cy="68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PANI:PEO 1:0.8 w/w</a:t>
            </a:r>
          </a:p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diam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306nm</a:t>
            </a:r>
            <a:endParaRPr lang="en-GB" sz="2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21F518-497C-47AB-98F2-1C806C26B766}"/>
              </a:ext>
            </a:extLst>
          </p:cNvPr>
          <p:cNvSpPr/>
          <p:nvPr/>
        </p:nvSpPr>
        <p:spPr>
          <a:xfrm>
            <a:off x="6599594" y="5361675"/>
            <a:ext cx="2258837" cy="68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PANI:PEO 1:0.2 w/w</a:t>
            </a:r>
          </a:p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diam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259nm</a:t>
            </a:r>
            <a:endParaRPr lang="en-GB" sz="2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3E6154-BF6F-4998-BFFB-2563E2870F18}"/>
              </a:ext>
            </a:extLst>
          </p:cNvPr>
          <p:cNvSpPr/>
          <p:nvPr/>
        </p:nvSpPr>
        <p:spPr>
          <a:xfrm>
            <a:off x="8819040" y="5361675"/>
            <a:ext cx="2258837" cy="68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PANI:PEO 1:0.1 w/w</a:t>
            </a:r>
          </a:p>
          <a:p>
            <a:pPr>
              <a:spcAft>
                <a:spcPts val="125"/>
              </a:spcAft>
            </a:pP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diam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240</a:t>
            </a:r>
            <a:endParaRPr lang="en-GB" sz="2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C03B78-C03F-4D2A-B14D-80A01A0FC44B}"/>
              </a:ext>
            </a:extLst>
          </p:cNvPr>
          <p:cNvGrpSpPr/>
          <p:nvPr/>
        </p:nvGrpSpPr>
        <p:grpSpPr>
          <a:xfrm>
            <a:off x="2098372" y="1495424"/>
            <a:ext cx="8995960" cy="3341817"/>
            <a:chOff x="3196040" y="1495424"/>
            <a:chExt cx="8995960" cy="33418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97F0CD-F51C-483C-B72D-347ED6B48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972"/>
            <a:stretch/>
          </p:blipFill>
          <p:spPr>
            <a:xfrm>
              <a:off x="3196042" y="1495424"/>
              <a:ext cx="8995958" cy="16805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541DB1-6A3F-4905-87EF-C827C6BBAD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972"/>
            <a:stretch/>
          </p:blipFill>
          <p:spPr>
            <a:xfrm>
              <a:off x="3196040" y="3176022"/>
              <a:ext cx="8995959" cy="166121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35DAC15-78E9-4206-83A0-2C4335451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005"/>
            <a:stretch/>
          </p:blipFill>
          <p:spPr>
            <a:xfrm>
              <a:off x="3196042" y="1505114"/>
              <a:ext cx="2247582" cy="16805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25EC2B9-DA94-4318-942A-8210209BD1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0005"/>
            <a:stretch/>
          </p:blipFill>
          <p:spPr>
            <a:xfrm>
              <a:off x="3196042" y="3176022"/>
              <a:ext cx="2247582" cy="1661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271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25A0E9-7B86-4648-AF60-75FB683261F2}"/>
              </a:ext>
            </a:extLst>
          </p:cNvPr>
          <p:cNvGrpSpPr/>
          <p:nvPr/>
        </p:nvGrpSpPr>
        <p:grpSpPr>
          <a:xfrm>
            <a:off x="1082566" y="3105383"/>
            <a:ext cx="10909737" cy="2566946"/>
            <a:chOff x="1437543" y="3189463"/>
            <a:chExt cx="10253540" cy="24125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437543" y="3189463"/>
              <a:ext cx="10253540" cy="2412550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437543" y="3189463"/>
              <a:ext cx="2465462" cy="24125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37122" y="3189463"/>
              <a:ext cx="2304171" cy="24125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4217196" y="6334780"/>
            <a:ext cx="1965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27BA6C-866E-4A50-B04D-8CAFC8CE7F7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782746" y="5834271"/>
            <a:ext cx="434450" cy="762119"/>
          </a:xfrm>
          <a:prstGeom prst="straightConnector1">
            <a:avLst/>
          </a:prstGeom>
          <a:ln w="47625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831CC3-DFF3-49E3-8868-6034476AB7F5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182414" y="5834271"/>
            <a:ext cx="434449" cy="762119"/>
          </a:xfrm>
          <a:prstGeom prst="straightConnector1">
            <a:avLst/>
          </a:prstGeom>
          <a:ln w="47625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545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938</Words>
  <Application>Microsoft Office PowerPoint</Application>
  <PresentationFormat>Widescreen</PresentationFormat>
  <Paragraphs>92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Nova Light</vt:lpstr>
      <vt:lpstr>Calibri</vt:lpstr>
      <vt:lpstr>Calibri Light</vt:lpstr>
      <vt:lpstr>Gabriola</vt:lpstr>
      <vt:lpstr>Office Theme</vt:lpstr>
      <vt:lpstr>Paper Review</vt:lpstr>
      <vt:lpstr>PowerPoint Presentation</vt:lpstr>
      <vt:lpstr>Previous Work (2009) …</vt:lpstr>
      <vt:lpstr>The Paper (2012) …</vt:lpstr>
      <vt:lpstr>FFES - Process Parameters</vt:lpstr>
      <vt:lpstr>PowerPoint Presentation</vt:lpstr>
      <vt:lpstr>Q&amp;A</vt:lpstr>
      <vt:lpstr>References</vt:lpstr>
      <vt:lpstr>Previous work</vt:lpstr>
      <vt:lpstr>Best Results so far by Braulio &amp; Ricardo</vt:lpstr>
      <vt:lpstr>Polymer Solutions</vt:lpstr>
      <vt:lpstr>wt% PEO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77</cp:revision>
  <dcterms:created xsi:type="dcterms:W3CDTF">2019-09-04T16:33:15Z</dcterms:created>
  <dcterms:modified xsi:type="dcterms:W3CDTF">2019-12-09T17:03:15Z</dcterms:modified>
</cp:coreProperties>
</file>